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presProps.xml" ContentType="application/vnd.openxmlformats-officedocument.presentationml.presPro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_rels/slideLayout3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6.xml.rels" ContentType="application/vnd.openxmlformats-package.relationships+xml"/>
  <Override PartName="/ppt/slideLayouts/slideLayout2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46.xml" ContentType="application/vnd.openxmlformats-officedocument.presentationml.slide+xml"/>
  <Override PartName="/ppt/slides/slide28.xml" ContentType="application/vnd.openxmlformats-officedocument.presentationml.slide+xml"/>
  <Override PartName="/ppt/slides/slide45.xml" ContentType="application/vnd.openxmlformats-officedocument.presentationml.slide+xml"/>
  <Override PartName="/ppt/slides/slide27.xml" ContentType="application/vnd.openxmlformats-officedocument.presentationml.slide+xml"/>
  <Override PartName="/ppt/slides/slide4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36.xml" ContentType="application/vnd.openxmlformats-officedocument.presentationml.slide+xml"/>
  <Override PartName="/ppt/slides/slide26.xml" ContentType="application/vnd.openxmlformats-officedocument.presentationml.slide+xml"/>
  <Override PartName="/ppt/slides/slide43.xml" ContentType="application/vnd.openxmlformats-officedocument.presentationml.slide+xml"/>
  <Override PartName="/ppt/slides/slide18.xml" ContentType="application/vnd.openxmlformats-officedocument.presentationml.slide+xml"/>
  <Override PartName="/ppt/slides/slide35.xml" ContentType="application/vnd.openxmlformats-officedocument.presentationml.slide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40.xml.rels" ContentType="application/vnd.openxmlformats-package.relationships+xml"/>
  <Override PartName="/ppt/slides/_rels/slide15.xml.rels" ContentType="application/vnd.openxmlformats-package.relationships+xml"/>
  <Override PartName="/ppt/slides/_rels/slide32.xml.rels" ContentType="application/vnd.openxmlformats-package.relationships+xml"/>
  <Override PartName="/ppt/slides/_rels/slide31.xml.rels" ContentType="application/vnd.openxmlformats-package.relationships+xml"/>
  <Override PartName="/ppt/slides/_rels/slide14.xml.rels" ContentType="application/vnd.openxmlformats-package.relationships+xml"/>
  <Override PartName="/ppt/slides/_rels/slide3.xml.rels" ContentType="application/vnd.openxmlformats-package.relationships+xml"/>
  <Override PartName="/ppt/slides/_rels/slide47.xml.rels" ContentType="application/vnd.openxmlformats-package.relationships+xml"/>
  <Override PartName="/ppt/slides/_rels/slide38.xml.rels" ContentType="application/vnd.openxmlformats-package.relationships+xml"/>
  <Override PartName="/ppt/slides/_rels/slide7.xml.rels" ContentType="application/vnd.openxmlformats-package.relationships+xml"/>
  <Override PartName="/ppt/slides/_rels/slide37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6.xml.rels" ContentType="application/vnd.openxmlformats-package.relationships+xml"/>
  <Override PartName="/ppt/slides/_rels/slide42.xml.rels" ContentType="application/vnd.openxmlformats-package.relationships+xml"/>
  <Override PartName="/ppt/slides/_rels/slide25.xml.rels" ContentType="application/vnd.openxmlformats-package.relationships+xml"/>
  <Override PartName="/ppt/slides/_rels/slide34.xml.rels" ContentType="application/vnd.openxmlformats-package.relationships+xml"/>
  <Override PartName="/ppt/slides/_rels/slide17.xml.rels" ContentType="application/vnd.openxmlformats-package.relationships+xml"/>
  <Override PartName="/ppt/slides/_rels/slide5.xml.rels" ContentType="application/vnd.openxmlformats-package.relationships+xml"/>
  <Override PartName="/ppt/slides/_rels/slide18.xml.rels" ContentType="application/vnd.openxmlformats-package.relationships+xml"/>
  <Override PartName="/ppt/slides/_rels/slide35.xml.rels" ContentType="application/vnd.openxmlformats-package.relationships+xml"/>
  <Override PartName="/ppt/slides/_rels/slide26.xml.rels" ContentType="application/vnd.openxmlformats-package.relationships+xml"/>
  <Override PartName="/ppt/slides/_rels/slide43.xml.rels" ContentType="application/vnd.openxmlformats-package.relationships+xml"/>
  <Override PartName="/ppt/slides/_rels/slide19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4.xml.rels" ContentType="application/vnd.openxmlformats-package.relationships+xml"/>
  <Override PartName="/ppt/slides/_rels/slide21.xml.rels" ContentType="application/vnd.openxmlformats-package.relationships+xml"/>
  <Override PartName="/ppt/slides/_rels/slide28.xml.rels" ContentType="application/vnd.openxmlformats-package.relationships+xml"/>
  <Override PartName="/ppt/slides/_rels/slide1.xml.rels" ContentType="application/vnd.openxmlformats-package.relationships+xml"/>
  <Override PartName="/ppt/slides/_rels/slide45.xml.rels" ContentType="application/vnd.openxmlformats-package.relationships+xml"/>
  <Override PartName="/ppt/slides/_rels/slide2.xml.rels" ContentType="application/vnd.openxmlformats-package.relationships+xml"/>
  <Override PartName="/ppt/slides/_rels/slide46.xml.rels" ContentType="application/vnd.openxmlformats-package.relationships+xml"/>
  <Override PartName="/ppt/slides/_rels/slide29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33.xml.rels" ContentType="application/vnd.openxmlformats-package.relationships+xml"/>
  <Override PartName="/ppt/slides/_rels/slide16.xml.rels" ContentType="application/vnd.openxmlformats-package.relationships+xml"/>
  <Override PartName="/ppt/slides/_rels/slide4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30.xml.rels" ContentType="application/vnd.openxmlformats-package.relationships+xml"/>
  <Override PartName="/ppt/slides/slide25.xml" ContentType="application/vnd.openxmlformats-officedocument.presentationml.slide+xml"/>
  <Override PartName="/ppt/slides/slide42.xml" ContentType="application/vnd.openxmlformats-officedocument.presentationml.slide+xml"/>
  <Override PartName="/ppt/slides/slide17.xml" ContentType="application/vnd.openxmlformats-officedocument.presentationml.slide+xml"/>
  <Override PartName="/ppt/slides/slide34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39.xml" ContentType="application/vnd.openxmlformats-officedocument.presentationml.slide+xml"/>
  <Override PartName="/ppt/slides/slide47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38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37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31.xml" ContentType="application/vnd.openxmlformats-officedocument.presentationml.slide+xml"/>
  <Override PartName="/ppt/slides/slide15.xml" ContentType="application/vnd.openxmlformats-officedocument.presentationml.slide+xml"/>
  <Override PartName="/ppt/slides/slide32.xml" ContentType="application/vnd.openxmlformats-officedocument.presentationml.slide+xml"/>
  <Override PartName="/ppt/slides/slide23.xml" ContentType="application/vnd.openxmlformats-officedocument.presentationml.slide+xml"/>
  <Override PartName="/ppt/slides/slide40.xml" ContentType="application/vnd.openxmlformats-officedocument.presentationml.slide+xml"/>
  <Override PartName="/ppt/slides/slide16.xml" ContentType="application/vnd.openxmlformats-officedocument.presentationml.slide+xml"/>
  <Override PartName="/ppt/slides/slide33.xml" ContentType="application/vnd.openxmlformats-officedocument.presentationml.slide+xml"/>
  <Override PartName="/ppt/slides/slide24.xml" ContentType="application/vnd.openxmlformats-officedocument.presentationml.slide+xml"/>
  <Override PartName="/ppt/slides/slide41.xml" ContentType="application/vnd.openxmlformats-officedocument.presentationml.slide+xml"/>
  <Override PartName="/ppt/media/image1.jpeg" ContentType="image/jpeg"/>
  <Override PartName="/ppt/media/image2.png" ContentType="image/png"/>
  <Override PartName="/ppt/media/image3.png" ContentType="image/png"/>
  <Override PartName="/ppt/media/image5.jpeg" ContentType="image/jpeg"/>
  <Override PartName="/ppt/media/image10.jpeg" ContentType="image/jpeg"/>
  <Override PartName="/ppt/media/image4.jpeg" ContentType="image/jpeg"/>
  <Override PartName="/ppt/media/image6.png" ContentType="image/png"/>
  <Override PartName="/ppt/media/image7.png" ContentType="image/png"/>
  <Override PartName="/ppt/media/image8.jpeg" ContentType="image/jpeg"/>
  <Override PartName="/ppt/media/image9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presProps" Target="presProps.xml"/>
</Relationships>
</file>

<file path=ppt/media/image1.jpeg>
</file>

<file path=ppt/media/image10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 idx="7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 idx="8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 idx="9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49894A52-A9AA-48AE-9779-B9B5B1549959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D5ABEE3-FDBC-4463-8DCF-F4E86EC442DA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06F93FF-3B13-432B-A312-57496172839E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1EBA6EA-4CCA-4D6A-B4F6-51F642C80ADB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8E88EB8-351E-489B-9A23-5481A3D19C46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95E02E-ED80-419B-8F8A-25C5729AE115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CD9DA78-E31E-40A3-ABC2-9AD1C563CA6C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5850DC-8EF5-4010-9D42-34DC9D9EF8E3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233EAD-DD6B-4967-AB92-BD5F3E8FE9BD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7A0198-F1E4-4AF5-905B-430ACBA25BB0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CC0F7B-1456-4BE2-BEC9-24DFD4341FDA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07388E-34F6-40E3-B8EB-3253D1797A6E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22BE43-3893-4163-81B0-A9A4E6C1DCA6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FC01C5-0898-4248-A7C9-52DABB7CA921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345E14-FDC0-47EB-A8B9-F71B92A12FA5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33B77B-F4C2-4FDE-96B8-03F985BDE8F3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4F8A02-AECF-43E9-AF76-ADAC6F268485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950304B-826B-4798-A011-1E3E4C7D1A1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1AABD82-7D2C-4734-BF3C-36A1B17BC10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5D973E0-4905-4A11-A6F9-30DD5C29E82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CF7354E-4CFF-45C3-998B-76A622B9BEA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92D01FA-66A4-4F29-A65B-1E17FC04549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B846221-6D4F-4AA6-9411-BE3C2A3B454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B71C4D1-7148-4C6C-B684-1D4FE51A7D7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706DAE2-C1C3-4273-92C0-D8F6FE9B615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8D20AF5-5A82-46A8-951E-832F302C51E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FA26DCD-267D-41A3-9A2A-3B4FB1FF9C1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E526E2F-9BFA-4E40-933B-FC87C8178FE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14C4107-E90F-4477-8FFD-FC34DB2D57D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F0367EE-C365-492B-9053-BADE82D7584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ftr" idx="3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ldNum" idx="4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768590A-6CC9-45E2-B29B-CA238D6568E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5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25135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&lt;Fahad Hossain&gt;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&lt;8 June 2023&gt;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120" cy="62820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897444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Describe how data were processed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8B1F73-F25C-42B3-999D-76DA57015E7C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16D3E5-B5AA-4C9F-A61A-05C8BA1D4E28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/>
          </p:nvPr>
        </p:nvSpPr>
        <p:spPr>
          <a:xfrm>
            <a:off x="770040" y="180648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F8B1B9-8D40-46BC-B1B3-B89F258FC387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166588-F2B4-4FCC-8DEC-42DBBC706C4A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F50DA7-BB00-4479-88B2-5E4FA6B64AC2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51265B-A518-493A-A3A4-4DF40C54ACE6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ontent Placeholder 2"/>
          <p:cNvSpPr/>
          <p:nvPr/>
        </p:nvSpPr>
        <p:spPr>
          <a:xfrm>
            <a:off x="840960" y="1807200"/>
            <a:ext cx="7067520" cy="162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Exploratory data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Interactive analytics demo in screenshots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Predictive analysis 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9E07A4-4927-4E95-B96F-98512E8D5686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1"/>
          <p:cNvSpPr/>
          <p:nvPr/>
        </p:nvSpPr>
        <p:spPr>
          <a:xfrm>
            <a:off x="810720" y="2529720"/>
            <a:ext cx="10321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D2DFC7-C397-43F6-BAA6-E7D36C8D620E}" type="slidenum">
              <a:t>18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7ECE04-58F9-49E7-B956-EA1145E35CB4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 idx="10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A6DAD4D-DD57-477C-ABD9-14328DDA161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6000" cy="331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Executive Summary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Introduction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Methodology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Conclusion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Appendix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4E80CE-1114-4814-B163-1086EC250896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A408B3-31D7-4293-988B-63CB23C403A9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BA22FD-1494-4B3D-A933-EA5B40D13139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5DA203-8648-40F0-AEE2-7B72EF0DD801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134CEF-ABA3-4A5E-B633-4B26DC760AFB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A44A61-0DA3-4D27-A956-01F4EE1B49C5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05945A-5122-461D-AEFA-561FD9FA0686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605013-9C7F-4655-B221-4C015D9DC430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DA594A-96B0-4391-A832-907B59A2C68C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52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9B1968-DF43-49A9-ABB0-F45DCB628784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</a:pPr>
            <a:fld id="{E25C284E-5A91-43D1-B8F3-74D74ABE00A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14400" y="1600200"/>
            <a:ext cx="10515240" cy="50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24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800080"/>
                </a:solidFill>
                <a:latin typeface="Abadi"/>
                <a:ea typeface="DejaVu Sans"/>
              </a:rPr>
              <a:t>I gathered information from the SpaceX Wikipedia page and the open SpaceX API. In order to categorize successful landings, I created a "class" column. Using SQL, visualization methods, folium maps, and dashboards, I analyzed the data. For the purposes of features, I collected pertinent columns. I used one-hot encoding to convert all categorical variables to binary. I then did a GridSearchCV to find the ideal parameters for machine learning models after normalizing the data. Finally, I represented the accuracy ratings for each model.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2824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800080"/>
                </a:solidFill>
                <a:latin typeface="Abadi"/>
                <a:ea typeface="DejaVu Sans"/>
              </a:rPr>
              <a:t>Logistic Regression, Support Vector Machine, Decision Tree Classifier, and K Nearest Neighbors are four examples of machine learning models that were created. These models produced comparable outcomes, with an accuracy rate of about 83.33%. All models, it was found, tended to overestimate the number of successful landings. More data is needed to increase model determination and accuracy.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4819F3-690F-45F0-82C7-CBEC4FC9EFA4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829B6A-9386-4DB6-B34F-A279E7E4AD88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2C03E4-F735-4BE7-B042-FF1138BA1608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4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49539E5-093B-4AD9-B68E-21DF9576B8EE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xtBox 6"/>
          <p:cNvSpPr/>
          <p:nvPr/>
        </p:nvSpPr>
        <p:spPr>
          <a:xfrm>
            <a:off x="810720" y="2529720"/>
            <a:ext cx="10321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B58309-BA41-4C0E-A1A6-A43B07463B15}" type="slidenum">
              <a:t>35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1451A0-922B-4E8B-9E3D-B1D237CDEC43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6800" cy="431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26B180-0767-4F65-9625-1B9DF7C0FF37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Box 1"/>
          <p:cNvSpPr/>
          <p:nvPr/>
        </p:nvSpPr>
        <p:spPr>
          <a:xfrm>
            <a:off x="810720" y="2529720"/>
            <a:ext cx="10321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548D34-9995-4D83-8A03-CA2AEFE761DB}" type="slidenum">
              <a:t>39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spcAft>
                <a:spcPts val="601"/>
              </a:spcAft>
              <a:buNone/>
              <a:tabLst>
                <a:tab algn="l" pos="0"/>
              </a:tabLst>
            </a:pPr>
            <a:fld id="{AFE5A174-C58C-4765-96DD-FA45EC67BF6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3" name="Title 1"/>
          <p:cNvSpPr/>
          <p:nvPr/>
        </p:nvSpPr>
        <p:spPr>
          <a:xfrm>
            <a:off x="828000" y="457200"/>
            <a:ext cx="105289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 algn="ctr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Content Placeholder 2"/>
          <p:cNvSpPr/>
          <p:nvPr/>
        </p:nvSpPr>
        <p:spPr>
          <a:xfrm>
            <a:off x="958680" y="2521440"/>
            <a:ext cx="5659920" cy="189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400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5" name="object 7"/>
          <p:cNvSpPr/>
          <p:nvPr/>
        </p:nvSpPr>
        <p:spPr>
          <a:xfrm>
            <a:off x="914400" y="1670760"/>
            <a:ext cx="4042440" cy="4272480"/>
          </a:xfrm>
          <a:prstGeom prst="rect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176" name="object 6"/>
          <p:cNvSpPr/>
          <p:nvPr/>
        </p:nvSpPr>
        <p:spPr>
          <a:xfrm>
            <a:off x="5257800" y="1600200"/>
            <a:ext cx="5933880" cy="358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61280" bIns="0" anchor="t">
            <a:spAutoFit/>
          </a:bodyPr>
          <a:p>
            <a:pPr marL="2499840">
              <a:lnSpc>
                <a:spcPct val="100000"/>
              </a:lnSpc>
              <a:spcBef>
                <a:spcPts val="1270"/>
              </a:spcBef>
            </a:pPr>
            <a:r>
              <a:rPr b="0" lang="en-US" sz="2400" spc="-21" strike="noStrike" u="heavy">
                <a:solidFill>
                  <a:srgbClr val="bb562c"/>
                </a:solidFill>
                <a:uFill>
                  <a:solidFill>
                    <a:srgbClr val="bb562c"/>
                  </a:solidFill>
                </a:uFill>
                <a:latin typeface="Calibri"/>
                <a:ea typeface="DejaVu Sans"/>
              </a:rPr>
              <a:t>Background</a:t>
            </a:r>
            <a:r>
              <a:rPr b="0" lang="en-US" sz="3000" spc="-21" strike="noStrike" u="heavy">
                <a:solidFill>
                  <a:srgbClr val="bb562c"/>
                </a:solidFill>
                <a:uFill>
                  <a:solidFill>
                    <a:srgbClr val="bb562c"/>
                  </a:solidFill>
                </a:uFill>
                <a:latin typeface="Calibri"/>
                <a:ea typeface="DejaVu Sans"/>
              </a:rPr>
              <a:t>: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marL="253440" indent="-229320">
              <a:lnSpc>
                <a:spcPct val="100000"/>
              </a:lnSpc>
              <a:spcBef>
                <a:spcPts val="850"/>
              </a:spcBef>
              <a:buClr>
                <a:srgbClr val="bb562c"/>
              </a:buClr>
              <a:buFont typeface="Arial"/>
              <a:buChar char="•"/>
              <a:tabLst>
                <a:tab algn="l" pos="253440"/>
                <a:tab algn="l" pos="254160"/>
              </a:tabLst>
            </a:pPr>
            <a:r>
              <a:rPr b="0" lang="en-US" sz="1800" spc="-21" strike="noStrike">
                <a:solidFill>
                  <a:srgbClr val="55308d"/>
                </a:solidFill>
                <a:latin typeface="Calibri"/>
                <a:ea typeface="DejaVu Sans"/>
              </a:rPr>
              <a:t>Commercial </a:t>
            </a:r>
            <a:r>
              <a:rPr b="0" lang="en-US" sz="1800" spc="-12" strike="noStrike">
                <a:solidFill>
                  <a:srgbClr val="55308d"/>
                </a:solidFill>
                <a:latin typeface="Calibri"/>
                <a:ea typeface="DejaVu Sans"/>
              </a:rPr>
              <a:t>Space </a:t>
            </a:r>
            <a:r>
              <a:rPr b="0" lang="en-US" sz="1800" spc="-26" strike="noStrike">
                <a:solidFill>
                  <a:srgbClr val="55308d"/>
                </a:solidFill>
                <a:latin typeface="Calibri"/>
                <a:ea typeface="DejaVu Sans"/>
              </a:rPr>
              <a:t>Age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is</a:t>
            </a:r>
            <a:r>
              <a:rPr b="0" lang="en-US" sz="1800" spc="46" strike="noStrike">
                <a:solidFill>
                  <a:srgbClr val="55308d"/>
                </a:solidFill>
                <a:latin typeface="Calibri"/>
                <a:ea typeface="DejaVu Sans"/>
              </a:rPr>
              <a:t> </a:t>
            </a:r>
            <a:r>
              <a:rPr b="0" lang="en-US" sz="1800" spc="-21" strike="noStrike">
                <a:solidFill>
                  <a:srgbClr val="55308d"/>
                </a:solidFill>
                <a:latin typeface="Calibri"/>
                <a:ea typeface="DejaVu Sans"/>
              </a:rPr>
              <a:t>Here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53440" indent="-229320">
              <a:lnSpc>
                <a:spcPct val="100000"/>
              </a:lnSpc>
              <a:spcBef>
                <a:spcPts val="706"/>
              </a:spcBef>
              <a:buClr>
                <a:srgbClr val="bb562c"/>
              </a:buClr>
              <a:buFont typeface="Arial"/>
              <a:buChar char="•"/>
              <a:tabLst>
                <a:tab algn="l" pos="253440"/>
                <a:tab algn="l" pos="254160"/>
              </a:tabLst>
            </a:pPr>
            <a:r>
              <a:rPr b="0" lang="en-US" sz="1800" spc="-15" strike="noStrike">
                <a:solidFill>
                  <a:srgbClr val="55308d"/>
                </a:solidFill>
                <a:latin typeface="Calibri"/>
                <a:ea typeface="DejaVu Sans"/>
              </a:rPr>
              <a:t>Space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X </a:t>
            </a:r>
            <a:r>
              <a:rPr b="0" lang="en-US" sz="1800" spc="-15" strike="noStrike">
                <a:solidFill>
                  <a:srgbClr val="55308d"/>
                </a:solidFill>
                <a:latin typeface="Calibri"/>
                <a:ea typeface="DejaVu Sans"/>
              </a:rPr>
              <a:t>has </a:t>
            </a:r>
            <a:r>
              <a:rPr b="0" lang="en-US" sz="1800" spc="-21" strike="noStrike">
                <a:solidFill>
                  <a:srgbClr val="55308d"/>
                </a:solidFill>
                <a:latin typeface="Calibri"/>
                <a:ea typeface="DejaVu Sans"/>
              </a:rPr>
              <a:t>best pricing </a:t>
            </a:r>
            <a:r>
              <a:rPr b="0" lang="en-US" sz="1800" spc="-15" strike="noStrike">
                <a:solidFill>
                  <a:srgbClr val="55308d"/>
                </a:solidFill>
                <a:latin typeface="Calibri"/>
                <a:ea typeface="DejaVu Sans"/>
              </a:rPr>
              <a:t>($62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million </a:t>
            </a:r>
            <a:r>
              <a:rPr b="0" lang="en-US" sz="1800" spc="-15" strike="noStrike">
                <a:solidFill>
                  <a:srgbClr val="55308d"/>
                </a:solidFill>
                <a:latin typeface="Calibri"/>
                <a:ea typeface="DejaVu Sans"/>
              </a:rPr>
              <a:t>vs.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$165 million</a:t>
            </a:r>
            <a:r>
              <a:rPr b="0" lang="en-US" sz="1800" spc="21" strike="noStrike">
                <a:solidFill>
                  <a:srgbClr val="55308d"/>
                </a:solidFill>
                <a:latin typeface="Calibri"/>
                <a:ea typeface="DejaVu Sans"/>
              </a:rPr>
              <a:t>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USD)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53440" indent="-229320">
              <a:lnSpc>
                <a:spcPct val="100000"/>
              </a:lnSpc>
              <a:spcBef>
                <a:spcPts val="694"/>
              </a:spcBef>
              <a:buClr>
                <a:srgbClr val="bb562c"/>
              </a:buClr>
              <a:buFont typeface="Arial"/>
              <a:buChar char="•"/>
              <a:tabLst>
                <a:tab algn="l" pos="253440"/>
                <a:tab algn="l" pos="254160"/>
              </a:tabLst>
            </a:pPr>
            <a:r>
              <a:rPr b="0" lang="en-US" sz="1800" spc="-26" strike="noStrike">
                <a:solidFill>
                  <a:srgbClr val="55308d"/>
                </a:solidFill>
                <a:latin typeface="Calibri"/>
                <a:ea typeface="DejaVu Sans"/>
              </a:rPr>
              <a:t>Largely </a:t>
            </a:r>
            <a:r>
              <a:rPr b="0" lang="en-US" sz="1800" spc="-15" strike="noStrike">
                <a:solidFill>
                  <a:srgbClr val="55308d"/>
                </a:solidFill>
                <a:latin typeface="Calibri"/>
                <a:ea typeface="DejaVu Sans"/>
              </a:rPr>
              <a:t>due </a:t>
            </a:r>
            <a:r>
              <a:rPr b="0" lang="en-US" sz="1800" spc="-32" strike="noStrike">
                <a:solidFill>
                  <a:srgbClr val="55308d"/>
                </a:solidFill>
                <a:latin typeface="Calibri"/>
                <a:ea typeface="DejaVu Sans"/>
              </a:rPr>
              <a:t>to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ability </a:t>
            </a:r>
            <a:r>
              <a:rPr b="0" lang="en-US" sz="1800" spc="-32" strike="noStrike">
                <a:solidFill>
                  <a:srgbClr val="55308d"/>
                </a:solidFill>
                <a:latin typeface="Calibri"/>
                <a:ea typeface="DejaVu Sans"/>
              </a:rPr>
              <a:t>to recover </a:t>
            </a:r>
            <a:r>
              <a:rPr b="0" lang="en-US" sz="1800" spc="-15" strike="noStrike">
                <a:solidFill>
                  <a:srgbClr val="55308d"/>
                </a:solidFill>
                <a:latin typeface="Calibri"/>
                <a:ea typeface="DejaVu Sans"/>
              </a:rPr>
              <a:t>part </a:t>
            </a:r>
            <a:r>
              <a:rPr b="0" lang="en-US" sz="1800" spc="-1" strike="noStrike">
                <a:solidFill>
                  <a:srgbClr val="55308d"/>
                </a:solidFill>
                <a:latin typeface="Calibri"/>
                <a:ea typeface="DejaVu Sans"/>
              </a:rPr>
              <a:t>of </a:t>
            </a:r>
            <a:r>
              <a:rPr b="0" lang="en-US" sz="1800" spc="-46" strike="noStrike">
                <a:solidFill>
                  <a:srgbClr val="55308d"/>
                </a:solidFill>
                <a:latin typeface="Calibri"/>
                <a:ea typeface="DejaVu Sans"/>
              </a:rPr>
              <a:t>rocket </a:t>
            </a:r>
            <a:r>
              <a:rPr b="0" lang="en-US" sz="1800" spc="-26" strike="noStrike">
                <a:solidFill>
                  <a:srgbClr val="55308d"/>
                </a:solidFill>
                <a:latin typeface="Calibri"/>
                <a:ea typeface="DejaVu Sans"/>
              </a:rPr>
              <a:t>(Stage</a:t>
            </a:r>
            <a:r>
              <a:rPr b="0" lang="en-US" sz="1800" spc="131" strike="noStrike">
                <a:solidFill>
                  <a:srgbClr val="55308d"/>
                </a:solidFill>
                <a:latin typeface="Calibri"/>
                <a:ea typeface="DejaVu Sans"/>
              </a:rPr>
              <a:t>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1)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53440" indent="-229320">
              <a:lnSpc>
                <a:spcPct val="100000"/>
              </a:lnSpc>
              <a:spcBef>
                <a:spcPts val="700"/>
              </a:spcBef>
              <a:buClr>
                <a:srgbClr val="bb562c"/>
              </a:buClr>
              <a:buFont typeface="Arial"/>
              <a:buChar char="•"/>
              <a:tabLst>
                <a:tab algn="l" pos="253440"/>
                <a:tab algn="l" pos="254160"/>
              </a:tabLst>
            </a:pPr>
            <a:r>
              <a:rPr b="0" lang="en-US" sz="1800" spc="-15" strike="noStrike">
                <a:solidFill>
                  <a:srgbClr val="55308d"/>
                </a:solidFill>
                <a:latin typeface="Calibri"/>
                <a:ea typeface="DejaVu Sans"/>
              </a:rPr>
              <a:t>Space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Y </a:t>
            </a:r>
            <a:r>
              <a:rPr b="0" lang="en-US" sz="1800" spc="-26" strike="noStrike">
                <a:solidFill>
                  <a:srgbClr val="55308d"/>
                </a:solidFill>
                <a:latin typeface="Calibri"/>
                <a:ea typeface="DejaVu Sans"/>
              </a:rPr>
              <a:t>wants </a:t>
            </a:r>
            <a:r>
              <a:rPr b="0" lang="en-US" sz="1800" spc="-32" strike="noStrike">
                <a:solidFill>
                  <a:srgbClr val="55308d"/>
                </a:solidFill>
                <a:latin typeface="Calibri"/>
                <a:ea typeface="DejaVu Sans"/>
              </a:rPr>
              <a:t>to </a:t>
            </a:r>
            <a:r>
              <a:rPr b="0" lang="en-US" sz="1800" spc="-26" strike="noStrike">
                <a:solidFill>
                  <a:srgbClr val="55308d"/>
                </a:solidFill>
                <a:latin typeface="Calibri"/>
                <a:ea typeface="DejaVu Sans"/>
              </a:rPr>
              <a:t>compete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with </a:t>
            </a:r>
            <a:r>
              <a:rPr b="0" lang="en-US" sz="1800" spc="-12" strike="noStrike">
                <a:solidFill>
                  <a:srgbClr val="55308d"/>
                </a:solidFill>
                <a:latin typeface="Calibri"/>
                <a:ea typeface="DejaVu Sans"/>
              </a:rPr>
              <a:t>Space</a:t>
            </a:r>
            <a:r>
              <a:rPr b="0" lang="en-US" sz="1800" spc="55" strike="noStrike">
                <a:solidFill>
                  <a:srgbClr val="55308d"/>
                </a:solidFill>
                <a:latin typeface="Calibri"/>
                <a:ea typeface="DejaVu Sans"/>
              </a:rPr>
              <a:t>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253440"/>
                <a:tab algn="l" pos="254160"/>
              </a:tabLst>
            </a:pPr>
            <a:endParaRPr b="0" lang="en-US" sz="2500" spc="-1" strike="noStrike">
              <a:solidFill>
                <a:srgbClr val="000000"/>
              </a:solidFill>
              <a:latin typeface="Arial"/>
            </a:endParaRPr>
          </a:p>
          <a:p>
            <a:pPr marL="144720" algn="ctr">
              <a:lnSpc>
                <a:spcPct val="100000"/>
              </a:lnSpc>
              <a:tabLst>
                <a:tab algn="l" pos="253440"/>
                <a:tab algn="l" pos="254160"/>
              </a:tabLst>
            </a:pPr>
            <a:r>
              <a:rPr b="0" lang="en-US" sz="2400" spc="-21" strike="noStrike" u="heavy">
                <a:solidFill>
                  <a:srgbClr val="bb562c"/>
                </a:solidFill>
                <a:uFill>
                  <a:solidFill>
                    <a:srgbClr val="bb562c"/>
                  </a:solidFill>
                </a:uFill>
                <a:latin typeface="Calibri"/>
                <a:ea typeface="DejaVu Sans"/>
              </a:rPr>
              <a:t>Problem: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40840" indent="-240840">
              <a:lnSpc>
                <a:spcPts val="2509"/>
              </a:lnSpc>
              <a:spcBef>
                <a:spcPts val="901"/>
              </a:spcBef>
              <a:buClr>
                <a:srgbClr val="bb562c"/>
              </a:buClr>
              <a:buFont typeface="Arial"/>
              <a:buChar char="•"/>
              <a:tabLst>
                <a:tab algn="l" pos="240840"/>
                <a:tab algn="l" pos="241200"/>
              </a:tabLst>
            </a:pPr>
            <a:r>
              <a:rPr b="0" lang="en-US" sz="1800" spc="-12" strike="noStrike">
                <a:solidFill>
                  <a:srgbClr val="55308d"/>
                </a:solidFill>
                <a:latin typeface="Calibri"/>
                <a:ea typeface="DejaVu Sans"/>
              </a:rPr>
              <a:t>Space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Y </a:t>
            </a:r>
            <a:r>
              <a:rPr b="0" lang="en-US" sz="1800" spc="-26" strike="noStrike">
                <a:solidFill>
                  <a:srgbClr val="55308d"/>
                </a:solidFill>
                <a:latin typeface="Calibri"/>
                <a:ea typeface="DejaVu Sans"/>
              </a:rPr>
              <a:t>tasks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us </a:t>
            </a:r>
            <a:r>
              <a:rPr b="0" lang="en-US" sz="1800" spc="-32" strike="noStrike">
                <a:solidFill>
                  <a:srgbClr val="55308d"/>
                </a:solidFill>
                <a:latin typeface="Calibri"/>
                <a:ea typeface="DejaVu Sans"/>
              </a:rPr>
              <a:t>to </a:t>
            </a:r>
            <a:r>
              <a:rPr b="0" lang="en-US" sz="1800" spc="-26" strike="noStrike">
                <a:solidFill>
                  <a:srgbClr val="55308d"/>
                </a:solidFill>
                <a:latin typeface="Calibri"/>
                <a:ea typeface="DejaVu Sans"/>
              </a:rPr>
              <a:t>train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a machine learning model </a:t>
            </a:r>
            <a:r>
              <a:rPr b="0" lang="en-US" sz="1800" spc="-60" strike="noStrike">
                <a:solidFill>
                  <a:srgbClr val="55308d"/>
                </a:solidFill>
                <a:latin typeface="Calibri"/>
                <a:ea typeface="DejaVu Sans"/>
              </a:rPr>
              <a:t>to  </a:t>
            </a:r>
            <a:r>
              <a:rPr b="0" lang="en-US" sz="1800" spc="-21" strike="noStrike">
                <a:solidFill>
                  <a:srgbClr val="55308d"/>
                </a:solidFill>
                <a:latin typeface="Calibri"/>
                <a:ea typeface="DejaVu Sans"/>
              </a:rPr>
              <a:t>predict successful </a:t>
            </a:r>
            <a:r>
              <a:rPr b="0" lang="en-US" sz="1800" spc="-26" strike="noStrike">
                <a:solidFill>
                  <a:srgbClr val="55308d"/>
                </a:solidFill>
                <a:latin typeface="Calibri"/>
                <a:ea typeface="DejaVu Sans"/>
              </a:rPr>
              <a:t>Stage </a:t>
            </a:r>
            <a:r>
              <a:rPr b="0" lang="en-US" sz="1800" spc="-7" strike="noStrike">
                <a:solidFill>
                  <a:srgbClr val="55308d"/>
                </a:solidFill>
                <a:latin typeface="Calibri"/>
                <a:ea typeface="DejaVu Sans"/>
              </a:rPr>
              <a:t>1</a:t>
            </a:r>
            <a:r>
              <a:rPr b="0" lang="en-US" sz="1800" spc="41" strike="noStrike">
                <a:solidFill>
                  <a:srgbClr val="55308d"/>
                </a:solidFill>
                <a:latin typeface="Calibri"/>
                <a:ea typeface="DejaVu Sans"/>
              </a:rPr>
              <a:t> </a:t>
            </a:r>
            <a:r>
              <a:rPr b="0" lang="en-US" sz="1800" spc="-26" strike="noStrike">
                <a:solidFill>
                  <a:srgbClr val="55308d"/>
                </a:solidFill>
                <a:latin typeface="Calibri"/>
                <a:ea typeface="DejaVu Sans"/>
              </a:rPr>
              <a:t>recovery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052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4D82CD-B261-4BB0-B1D3-A278877689EC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3720" cy="435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8E10A7-4E99-410E-9F94-6D311D5EE924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TextBox 1"/>
          <p:cNvSpPr/>
          <p:nvPr/>
        </p:nvSpPr>
        <p:spPr>
          <a:xfrm>
            <a:off x="810720" y="2529720"/>
            <a:ext cx="10321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4760" cy="381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129A2C-DFC2-459B-AE30-4BC27875CB1E}" type="slidenum">
              <a:t>43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000" cy="381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0A6BA7-E487-4898-9454-BAC2267C25D7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292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…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D049DD-DC26-437A-920A-A593CD1BF629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7ECFC2-35B2-4E36-8B84-7E95804A8013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ldNum" idx="13"/>
          </p:nvPr>
        </p:nvSpPr>
        <p:spPr>
          <a:xfrm>
            <a:off x="944892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685BDE3-8561-42D7-AA93-138FD2A3992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8" name="TextBox 1"/>
          <p:cNvSpPr/>
          <p:nvPr/>
        </p:nvSpPr>
        <p:spPr>
          <a:xfrm>
            <a:off x="777960" y="2812680"/>
            <a:ext cx="10321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ontent Placeholder 2"/>
          <p:cNvSpPr/>
          <p:nvPr/>
        </p:nvSpPr>
        <p:spPr>
          <a:xfrm>
            <a:off x="770040" y="1371600"/>
            <a:ext cx="10103760" cy="521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31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600" spc="-1" strike="noStrike">
              <a:solidFill>
                <a:srgbClr val="000000"/>
              </a:solidFill>
              <a:latin typeface="Arial"/>
            </a:endParaRPr>
          </a:p>
          <a:p>
            <a:pPr marL="282960" indent="-2829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Data collection methodology: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1" marL="849600" indent="-2829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767171"/>
                </a:solidFill>
                <a:latin typeface="Abadi"/>
                <a:ea typeface="DejaVu Sans"/>
              </a:rPr>
              <a:t>Combined data from SpaceX public API and SpaceX Wikipedia pag</a:t>
            </a:r>
            <a:r>
              <a:rPr b="0" lang="en-US" sz="1600" spc="-1" strike="noStrike">
                <a:solidFill>
                  <a:srgbClr val="767171"/>
                </a:solidFill>
                <a:latin typeface="Abadi"/>
                <a:ea typeface="DejaVu Sans"/>
              </a:rPr>
              <a:t>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282960" indent="-2829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 data wrangling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1" marL="849600" indent="-2829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 marL="282960" indent="-2829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82960" indent="-2829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82960" indent="-2829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1" marL="849600" indent="-2829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How to build, tune, evaluate classification models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4FF97E-5121-4BE6-AAFE-54D61805FA79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4520" cy="4350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Describe how data sets were collected.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4E4715-0506-47D1-87BA-18EB21DB2CDA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/>
          </p:nvPr>
        </p:nvSpPr>
        <p:spPr>
          <a:xfrm>
            <a:off x="5910120" y="1792440"/>
            <a:ext cx="5459760" cy="420588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820800" y="1800360"/>
            <a:ext cx="4639320" cy="42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data collection with SpaceX REST calls using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the completed 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code cell and outcome cell),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F29826-0A19-4516-9DF5-8407009AB0A8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200" cy="381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Title 1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</a:pPr>
            <a:endParaRPr b="0" lang="en-US" sz="4000" spc="-1" strike="noStrike">
              <a:solidFill>
                <a:srgbClr val="1c7ddb"/>
              </a:solidFill>
              <a:latin typeface="Abadi"/>
              <a:ea typeface="IBM Plex Mono SemiBold"/>
            </a:endParaRPr>
          </a:p>
        </p:txBody>
      </p:sp>
      <p:sp>
        <p:nvSpPr>
          <p:cNvPr id="188" name="Title 1"/>
          <p:cNvSpPr/>
          <p:nvPr/>
        </p:nvSpPr>
        <p:spPr>
          <a:xfrm>
            <a:off x="922320" y="69120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Content Placeholder 4"/>
          <p:cNvSpPr/>
          <p:nvPr/>
        </p:nvSpPr>
        <p:spPr>
          <a:xfrm>
            <a:off x="5910120" y="1792440"/>
            <a:ext cx="5459760" cy="420588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  <a:ea typeface="DejaVu Sans"/>
              </a:rPr>
              <a:t>Place your flowchart of web scraping here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4F995FD-5BCC-4A16-9A3E-F01AE7F5944B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</TotalTime>
  <Application>LibreOffice/7.5.2.2$Linux_X86_64 LibreOffice_project/50$Build-2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en-US</dc:language>
  <cp:lastModifiedBy/>
  <dcterms:modified xsi:type="dcterms:W3CDTF">2023-06-09T01:11:59Z</dcterms:modified>
  <cp:revision>204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